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314" r:id="rId2"/>
    <p:sldId id="267" r:id="rId3"/>
    <p:sldId id="260" r:id="rId4"/>
    <p:sldId id="259" r:id="rId5"/>
    <p:sldId id="261" r:id="rId6"/>
    <p:sldId id="264" r:id="rId7"/>
    <p:sldId id="363" r:id="rId8"/>
    <p:sldId id="258" r:id="rId9"/>
    <p:sldId id="315" r:id="rId10"/>
    <p:sldId id="294" r:id="rId11"/>
    <p:sldId id="343" r:id="rId12"/>
    <p:sldId id="320" r:id="rId13"/>
    <p:sldId id="31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3">
          <p15:clr>
            <a:srgbClr val="A4A3A4"/>
          </p15:clr>
        </p15:guide>
        <p15:guide id="2" pos="7156">
          <p15:clr>
            <a:srgbClr val="A4A3A4"/>
          </p15:clr>
        </p15:guide>
        <p15:guide id="3" pos="44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n" initials="B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D4AD"/>
    <a:srgbClr val="0CA678"/>
    <a:srgbClr val="4CBFA8"/>
    <a:srgbClr val="626A75"/>
    <a:srgbClr val="EFEFF3"/>
    <a:srgbClr val="3F434F"/>
    <a:srgbClr val="1A1B10"/>
    <a:srgbClr val="E7E7EF"/>
    <a:srgbClr val="131927"/>
    <a:srgbClr val="1313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6" autoAdjust="0"/>
    <p:restoredTop sz="95313" autoAdjust="0"/>
  </p:normalViewPr>
  <p:slideViewPr>
    <p:cSldViewPr showGuides="1">
      <p:cViewPr varScale="1">
        <p:scale>
          <a:sx n="63" d="100"/>
          <a:sy n="63" d="100"/>
        </p:scale>
        <p:origin x="1012" y="48"/>
      </p:cViewPr>
      <p:guideLst>
        <p:guide orient="horz" pos="2883"/>
        <p:guide pos="7156"/>
        <p:guide pos="44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5EF35-85AC-4C07-A962-8A52BC33C64A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1442ED-A1A8-4F8F-82DC-A711EEEB3CC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人才培养：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1442ED-A1A8-4F8F-82DC-A711EEEB3CCE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BE447-FE56-419E-8B7D-ACBE0E5CC8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华文黑体" charset="-122"/>
                <a:ea typeface="华文黑体" charset="-122"/>
              </a:defRPr>
            </a:lvl1pPr>
          </a:lstStyle>
          <a:p>
            <a:fld id="{122116BA-220B-4462-91CC-593CE5A9A9E4}" type="datetimeFigureOut">
              <a:rPr lang="zh-CN" altLang="en-US" smtClean="0"/>
              <a:t>2020/8/26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华文黑体" charset="-122"/>
                <a:ea typeface="华文黑体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华文黑体" charset="-122"/>
                <a:ea typeface="华文黑体" charset="-122"/>
              </a:defRPr>
            </a:lvl1pPr>
          </a:lstStyle>
          <a:p>
            <a:fld id="{024BE447-FE56-419E-8B7D-ACBE0E5CC8BF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华文黑体" charset="-122"/>
          <a:ea typeface="华文黑体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华文黑体" charset="-122"/>
          <a:ea typeface="华文黑体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华文黑体" charset="-122"/>
          <a:ea typeface="华文黑体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华文黑体" charset="-122"/>
          <a:ea typeface="华文黑体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华文黑体" charset="-122"/>
          <a:ea typeface="华文黑体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华文黑体" charset="-122"/>
          <a:ea typeface="华文黑体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3.png"/><Relationship Id="rId5" Type="http://schemas.openxmlformats.org/officeDocument/2006/relationships/tags" Target="../tags/tag5.xml"/><Relationship Id="rId10" Type="http://schemas.openxmlformats.org/officeDocument/2006/relationships/image" Target="../media/image2.png"/><Relationship Id="rId4" Type="http://schemas.openxmlformats.org/officeDocument/2006/relationships/tags" Target="../tags/tag4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610610" y="2811145"/>
            <a:ext cx="613219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5000" dirty="0">
                <a:solidFill>
                  <a:srgbClr val="E7D4AD"/>
                </a:solidFill>
                <a:latin typeface="OPPOSans Heavy" pitchFamily="18" charset="-122"/>
                <a:ea typeface="OPPOSans Heavy" pitchFamily="18" charset="-122"/>
                <a:cs typeface="OPPOSans Heavy" pitchFamily="18" charset="-122"/>
              </a:rPr>
              <a:t>管理者角色转变</a:t>
            </a:r>
          </a:p>
          <a:p>
            <a:pPr algn="r"/>
            <a:endParaRPr kumimoji="1" lang="zh-CN" altLang="en-US" sz="5000" dirty="0">
              <a:solidFill>
                <a:srgbClr val="E7D4AD"/>
              </a:solidFill>
              <a:latin typeface="OPPOSans Heavy" pitchFamily="18" charset="-122"/>
              <a:ea typeface="OPPOSans Heavy" pitchFamily="18" charset="-122"/>
              <a:cs typeface="OPPOSans Heavy" pitchFamily="18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627370" y="4023995"/>
            <a:ext cx="41154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rgbClr val="E7D4AD"/>
                </a:solidFill>
                <a:latin typeface="OPPOSans" pitchFamily="18" charset="-122"/>
                <a:ea typeface="OPPOSans" pitchFamily="18" charset="-122"/>
                <a:cs typeface="OPPOSans" pitchFamily="18" charset="-122"/>
              </a:rPr>
              <a:t>--</a:t>
            </a:r>
            <a:r>
              <a:rPr kumimoji="1" lang="zh-CN" altLang="en-US" sz="3200" b="1" dirty="0">
                <a:solidFill>
                  <a:srgbClr val="E7D4AD"/>
                </a:solidFill>
                <a:latin typeface="OPPOSans" pitchFamily="18" charset="-122"/>
                <a:ea typeface="OPPOSans" pitchFamily="18" charset="-122"/>
                <a:cs typeface="OPPOSans" pitchFamily="18" charset="-122"/>
              </a:rPr>
              <a:t>人才培养 </a:t>
            </a:r>
            <a:endParaRPr kumimoji="1" lang="en-US" altLang="zh-CN" sz="1600" b="1" dirty="0">
              <a:solidFill>
                <a:srgbClr val="E7D4AD"/>
              </a:solidFill>
              <a:latin typeface="OPPOSans" pitchFamily="18" charset="-122"/>
              <a:ea typeface="OPPOSans" pitchFamily="18" charset="-122"/>
              <a:cs typeface="OPPOSans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116632"/>
            <a:ext cx="1013088" cy="43395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03580" y="1424305"/>
            <a:ext cx="37395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32205" y="1264920"/>
            <a:ext cx="4296410" cy="4027170"/>
          </a:xfrm>
          <a:prstGeom prst="rect">
            <a:avLst/>
          </a:prstGeom>
          <a:solidFill>
            <a:srgbClr val="0CA678"/>
          </a:solidFill>
          <a:ln>
            <a:noFill/>
          </a:ln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48105" y="1901825"/>
            <a:ext cx="3611880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系统化，精细化的培养人：</a:t>
            </a:r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1.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制定胜任力模型</a:t>
            </a:r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2.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针对每个人对业务技能进行盘点</a:t>
            </a:r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3.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确定到技能和目标岗位的</a:t>
            </a:r>
            <a:r>
              <a:rPr lang="en-US" altLang="zh-CN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Gap</a:t>
            </a:r>
            <a:endParaRPr lang="en-US" altLang="zh-CN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4.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制定针对性的提升方案</a:t>
            </a:r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450965" y="1264920"/>
            <a:ext cx="4296410" cy="3950970"/>
          </a:xfrm>
          <a:prstGeom prst="rect">
            <a:avLst/>
          </a:prstGeom>
          <a:solidFill>
            <a:srgbClr val="0CA678"/>
          </a:solidFill>
          <a:ln>
            <a:noFill/>
          </a:ln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21830" y="1901825"/>
            <a:ext cx="3154680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未来观：</a:t>
            </a:r>
          </a:p>
          <a:p>
            <a:pPr algn="l"/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1.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提前考虑公司业务发展情况</a:t>
            </a:r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2.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人才的缺口</a:t>
            </a:r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r>
              <a:rPr lang="en-US" altLang="zh-CN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3.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能力要求的变化</a:t>
            </a:r>
            <a:endParaRPr lang="en-US" altLang="zh-CN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endParaRPr lang="en-US" altLang="zh-CN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:\Users\meng\Desktop\500811203.jpg50081120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0160" y="-635"/>
            <a:ext cx="12214225" cy="685863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3068" y="1070150"/>
            <a:ext cx="1549400" cy="4717701"/>
          </a:xfrm>
          <a:prstGeom prst="rect">
            <a:avLst/>
          </a:prstGeom>
          <a:solidFill>
            <a:srgbClr val="0CA678"/>
          </a:solidFill>
          <a:ln>
            <a:noFill/>
          </a:ln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02435" y="1069975"/>
            <a:ext cx="9088755" cy="47161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0350" y="1668145"/>
            <a:ext cx="85864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华文黑体" charset="-122"/>
                <a:ea typeface="华文黑体" charset="-122"/>
              </a:rPr>
              <a:t>Part 6</a:t>
            </a:r>
            <a:r>
              <a:rPr lang="zh-CN" altLang="en-US" sz="3200" dirty="0">
                <a:latin typeface="华文黑体" charset="-122"/>
                <a:ea typeface="华文黑体" charset="-122"/>
              </a:rPr>
              <a:t>  管理者用人方式的转变</a:t>
            </a:r>
            <a:r>
              <a:rPr lang="zh-CN" altLang="en-US" sz="3200" dirty="0">
                <a:solidFill>
                  <a:srgbClr val="0CA678"/>
                </a:solidFill>
                <a:latin typeface="华文黑体" charset="-122"/>
                <a:ea typeface="华文黑体" charset="-122"/>
              </a:rPr>
              <a:t>  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116632"/>
            <a:ext cx="1013088" cy="43395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29765" y="2874010"/>
            <a:ext cx="20116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</a:rPr>
              <a:t>1.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借事修人</a:t>
            </a:r>
          </a:p>
          <a:p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</a:rPr>
              <a:t>2.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通过团队拿结果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形状 13"/>
          <p:cNvSpPr/>
          <p:nvPr/>
        </p:nvSpPr>
        <p:spPr>
          <a:xfrm>
            <a:off x="6477802" y="0"/>
            <a:ext cx="5714198" cy="6858000"/>
          </a:xfrm>
          <a:custGeom>
            <a:avLst/>
            <a:gdLst>
              <a:gd name="connsiteX0" fmla="*/ 1911866 w 4002648"/>
              <a:gd name="connsiteY0" fmla="*/ 0 h 6858000"/>
              <a:gd name="connsiteX1" fmla="*/ 4002648 w 4002648"/>
              <a:gd name="connsiteY1" fmla="*/ 0 h 6858000"/>
              <a:gd name="connsiteX2" fmla="*/ 4002648 w 4002648"/>
              <a:gd name="connsiteY2" fmla="*/ 6858000 h 6858000"/>
              <a:gd name="connsiteX3" fmla="*/ 0 w 4002648"/>
              <a:gd name="connsiteY3" fmla="*/ 6858000 h 6858000"/>
              <a:gd name="connsiteX4" fmla="*/ 11552 w 4002648"/>
              <a:gd name="connsiteY4" fmla="*/ 6842030 h 6858000"/>
              <a:gd name="connsiteX5" fmla="*/ 1911651 w 4002648"/>
              <a:gd name="connsiteY5" fmla="*/ 60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2648" h="6858000">
                <a:moveTo>
                  <a:pt x="1911866" y="0"/>
                </a:moveTo>
                <a:lnTo>
                  <a:pt x="4002648" y="0"/>
                </a:lnTo>
                <a:lnTo>
                  <a:pt x="4002648" y="6858000"/>
                </a:lnTo>
                <a:lnTo>
                  <a:pt x="0" y="6858000"/>
                </a:lnTo>
                <a:lnTo>
                  <a:pt x="11552" y="6842030"/>
                </a:lnTo>
                <a:cubicBezTo>
                  <a:pt x="1055522" y="5321171"/>
                  <a:pt x="1777663" y="2851097"/>
                  <a:pt x="1911651" y="6092"/>
                </a:cubicBez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014" y="465664"/>
            <a:ext cx="1010650" cy="432907"/>
          </a:xfrm>
          <a:prstGeom prst="rect">
            <a:avLst/>
          </a:prstGeom>
        </p:spPr>
      </p:pic>
      <p:sp>
        <p:nvSpPr>
          <p:cNvPr id="41" name="任意形状 40"/>
          <p:cNvSpPr/>
          <p:nvPr/>
        </p:nvSpPr>
        <p:spPr>
          <a:xfrm>
            <a:off x="8372876" y="0"/>
            <a:ext cx="1328318" cy="4126488"/>
          </a:xfrm>
          <a:custGeom>
            <a:avLst/>
            <a:gdLst>
              <a:gd name="connsiteX0" fmla="*/ 957398 w 1328318"/>
              <a:gd name="connsiteY0" fmla="*/ 0 h 4126488"/>
              <a:gd name="connsiteX1" fmla="*/ 1328318 w 1328318"/>
              <a:gd name="connsiteY1" fmla="*/ 0 h 4126488"/>
              <a:gd name="connsiteX2" fmla="*/ 1286338 w 1328318"/>
              <a:gd name="connsiteY2" fmla="*/ 285263 h 4126488"/>
              <a:gd name="connsiteX3" fmla="*/ 52605 w 1328318"/>
              <a:gd name="connsiteY3" fmla="*/ 4031877 h 4126488"/>
              <a:gd name="connsiteX4" fmla="*/ 0 w 1328318"/>
              <a:gd name="connsiteY4" fmla="*/ 4126488 h 4126488"/>
              <a:gd name="connsiteX5" fmla="*/ 87957 w 1328318"/>
              <a:gd name="connsiteY5" fmla="*/ 3920616 h 4126488"/>
              <a:gd name="connsiteX6" fmla="*/ 957091 w 1328318"/>
              <a:gd name="connsiteY6" fmla="*/ 6092 h 4126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28318" h="4126488">
                <a:moveTo>
                  <a:pt x="957398" y="0"/>
                </a:moveTo>
                <a:lnTo>
                  <a:pt x="1328318" y="0"/>
                </a:lnTo>
                <a:lnTo>
                  <a:pt x="1286338" y="285263"/>
                </a:lnTo>
                <a:cubicBezTo>
                  <a:pt x="1055279" y="1671838"/>
                  <a:pt x="626785" y="2943643"/>
                  <a:pt x="52605" y="4031877"/>
                </a:cubicBezTo>
                <a:lnTo>
                  <a:pt x="0" y="4126488"/>
                </a:lnTo>
                <a:lnTo>
                  <a:pt x="87957" y="3920616"/>
                </a:lnTo>
                <a:cubicBezTo>
                  <a:pt x="555897" y="2757364"/>
                  <a:pt x="861450" y="1428595"/>
                  <a:pt x="957091" y="6092"/>
                </a:cubicBezTo>
                <a:close/>
              </a:path>
            </a:pathLst>
          </a:custGeom>
          <a:solidFill>
            <a:srgbClr val="0CA6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任意形状 50"/>
          <p:cNvSpPr/>
          <p:nvPr/>
        </p:nvSpPr>
        <p:spPr>
          <a:xfrm rot="415274">
            <a:off x="6126593" y="3195968"/>
            <a:ext cx="2093497" cy="3811685"/>
          </a:xfrm>
          <a:custGeom>
            <a:avLst/>
            <a:gdLst>
              <a:gd name="connsiteX0" fmla="*/ 2093497 w 2093497"/>
              <a:gd name="connsiteY0" fmla="*/ 0 h 3811685"/>
              <a:gd name="connsiteX1" fmla="*/ 2062126 w 2093497"/>
              <a:gd name="connsiteY1" fmla="*/ 155322 h 3811685"/>
              <a:gd name="connsiteX2" fmla="*/ 471084 w 2093497"/>
              <a:gd name="connsiteY2" fmla="*/ 3738413 h 3811685"/>
              <a:gd name="connsiteX3" fmla="*/ 456637 w 2093497"/>
              <a:gd name="connsiteY3" fmla="*/ 3756254 h 3811685"/>
              <a:gd name="connsiteX4" fmla="*/ 0 w 2093497"/>
              <a:gd name="connsiteY4" fmla="*/ 3811685 h 3811685"/>
              <a:gd name="connsiteX5" fmla="*/ 77357 w 2093497"/>
              <a:gd name="connsiteY5" fmla="*/ 3729841 h 3811685"/>
              <a:gd name="connsiteX6" fmla="*/ 2068049 w 2093497"/>
              <a:gd name="connsiteY6" fmla="*/ 88611 h 3811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3497" h="3811685">
                <a:moveTo>
                  <a:pt x="2093497" y="0"/>
                </a:moveTo>
                <a:lnTo>
                  <a:pt x="2062126" y="155322"/>
                </a:lnTo>
                <a:cubicBezTo>
                  <a:pt x="1748855" y="1557237"/>
                  <a:pt x="1200222" y="2788141"/>
                  <a:pt x="471084" y="3738413"/>
                </a:cubicBezTo>
                <a:lnTo>
                  <a:pt x="456637" y="3756254"/>
                </a:lnTo>
                <a:lnTo>
                  <a:pt x="0" y="3811685"/>
                </a:lnTo>
                <a:lnTo>
                  <a:pt x="77357" y="3729841"/>
                </a:lnTo>
                <a:cubicBezTo>
                  <a:pt x="929252" y="2795774"/>
                  <a:pt x="1618312" y="1543522"/>
                  <a:pt x="2068049" y="88611"/>
                </a:cubicBezTo>
                <a:close/>
              </a:path>
            </a:pathLst>
          </a:custGeom>
          <a:solidFill>
            <a:srgbClr val="0CA6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56640" y="1317625"/>
            <a:ext cx="738568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总结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1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：</a:t>
            </a:r>
          </a:p>
          <a:p>
            <a:pPr algn="l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algn="l"/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更加全面的知识系统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--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亚马逊经营者学院</a:t>
            </a:r>
          </a:p>
          <a:p>
            <a:pPr algn="l"/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更加高效的统一的培训形式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--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新人集训项目</a:t>
            </a:r>
          </a:p>
          <a:p>
            <a:pPr algn="l"/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更加丰富学习的机会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--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周会、月会</a:t>
            </a:r>
          </a:p>
          <a:p>
            <a:pPr algn="l"/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更加个性化的培养方案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--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关键岗位的培养计划、管理者用人方式的转变</a:t>
            </a:r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6640" y="3742690"/>
            <a:ext cx="627570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总结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2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：</a:t>
            </a:r>
          </a:p>
          <a:p>
            <a:pPr algn="l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algn="l"/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去想，去做，去总结优化，就能收获结果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F6"/>
          <p:cNvPicPr>
            <a:picLocks noChangeAspect="1"/>
          </p:cNvPicPr>
          <p:nvPr/>
        </p:nvPicPr>
        <p:blipFill>
          <a:blip r:embed="rId3"/>
          <a:srcRect t="33952"/>
          <a:stretch>
            <a:fillRect/>
          </a:stretch>
        </p:blipFill>
        <p:spPr>
          <a:xfrm>
            <a:off x="-4445" y="235585"/>
            <a:ext cx="6298565" cy="664337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887210" y="2668270"/>
            <a:ext cx="4718685" cy="1753035"/>
            <a:chOff x="2919" y="3912"/>
            <a:chExt cx="6193" cy="2097"/>
          </a:xfrm>
        </p:grpSpPr>
        <p:sp>
          <p:nvSpPr>
            <p:cNvPr id="7" name="文本框 6"/>
            <p:cNvSpPr txBox="1"/>
            <p:nvPr/>
          </p:nvSpPr>
          <p:spPr>
            <a:xfrm>
              <a:off x="3076" y="5202"/>
              <a:ext cx="6036" cy="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solidFill>
                  <a:srgbClr val="0CA678"/>
                </a:solidFill>
                <a:latin typeface="华文黑体" charset="-122"/>
                <a:ea typeface="华文黑体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919" y="3912"/>
              <a:ext cx="6145" cy="20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en-US" altLang="zh-CN" sz="5400" dirty="0">
                <a:solidFill>
                  <a:srgbClr val="0CA678"/>
                </a:solidFill>
                <a:latin typeface="+mj-ea"/>
                <a:ea typeface="+mj-ea"/>
              </a:endParaRPr>
            </a:p>
            <a:p>
              <a:pPr algn="l"/>
              <a:r>
                <a:rPr lang="en-US" altLang="zh-CN" sz="5400" dirty="0">
                  <a:solidFill>
                    <a:srgbClr val="0CA678"/>
                  </a:solidFill>
                  <a:latin typeface="+mj-ea"/>
                  <a:ea typeface="+mj-ea"/>
                </a:rPr>
                <a:t>THANKS!</a:t>
              </a: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116632"/>
            <a:ext cx="1013088" cy="4339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832304" y="0"/>
            <a:ext cx="3359696" cy="6858000"/>
          </a:xfrm>
          <a:prstGeom prst="rect">
            <a:avLst/>
          </a:prstGeom>
          <a:blipFill dpi="0" rotWithShape="1">
            <a:blip r:embed="rId10"/>
            <a:srcRect/>
            <a:tile tx="0" ty="0" sx="100000" sy="100000" flip="none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8842192" y="0"/>
            <a:ext cx="1790311" cy="6858000"/>
          </a:xfrm>
          <a:prstGeom prst="rect">
            <a:avLst/>
          </a:prstGeom>
          <a:solidFill>
            <a:srgbClr val="0CA67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7" name="PA_矩形 106"/>
          <p:cNvSpPr/>
          <p:nvPr>
            <p:custDataLst>
              <p:tags r:id="rId1"/>
            </p:custDataLst>
          </p:nvPr>
        </p:nvSpPr>
        <p:spPr>
          <a:xfrm flipH="1">
            <a:off x="1213255" y="1401945"/>
            <a:ext cx="528459" cy="483061"/>
          </a:xfrm>
          <a:prstGeom prst="rect">
            <a:avLst/>
          </a:prstGeom>
          <a:solidFill>
            <a:srgbClr val="0CA67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黑体" charset="-122"/>
              <a:ea typeface="华文黑体" charset="-122"/>
              <a:cs typeface="+mn-cs"/>
            </a:endParaRPr>
          </a:p>
        </p:txBody>
      </p:sp>
      <p:sp>
        <p:nvSpPr>
          <p:cNvPr id="109" name="PA_矩形 106"/>
          <p:cNvSpPr/>
          <p:nvPr>
            <p:custDataLst>
              <p:tags r:id="rId2"/>
            </p:custDataLst>
          </p:nvPr>
        </p:nvSpPr>
        <p:spPr>
          <a:xfrm flipH="1">
            <a:off x="1213255" y="2241970"/>
            <a:ext cx="528459" cy="483061"/>
          </a:xfrm>
          <a:prstGeom prst="rect">
            <a:avLst/>
          </a:prstGeom>
          <a:solidFill>
            <a:srgbClr val="0CA67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黑体" charset="-122"/>
              <a:ea typeface="华文黑体" charset="-122"/>
              <a:cs typeface="+mn-cs"/>
            </a:endParaRPr>
          </a:p>
        </p:txBody>
      </p:sp>
      <p:sp>
        <p:nvSpPr>
          <p:cNvPr id="111" name="PA_矩形 106"/>
          <p:cNvSpPr/>
          <p:nvPr>
            <p:custDataLst>
              <p:tags r:id="rId3"/>
            </p:custDataLst>
          </p:nvPr>
        </p:nvSpPr>
        <p:spPr>
          <a:xfrm flipH="1">
            <a:off x="0" y="1158240"/>
            <a:ext cx="528320" cy="5215255"/>
          </a:xfrm>
          <a:prstGeom prst="rect">
            <a:avLst/>
          </a:prstGeom>
          <a:solidFill>
            <a:srgbClr val="0CA67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rgbClr val="0CA678"/>
              </a:solidFill>
              <a:effectLst/>
              <a:uLnTx/>
              <a:uFillTx/>
              <a:latin typeface="华文黑体" charset="-122"/>
              <a:ea typeface="华文黑体" charset="-122"/>
              <a:cs typeface="+mn-cs"/>
            </a:endParaRPr>
          </a:p>
        </p:txBody>
      </p:sp>
      <p:sp>
        <p:nvSpPr>
          <p:cNvPr id="123" name="文本框 122"/>
          <p:cNvSpPr txBox="1"/>
          <p:nvPr/>
        </p:nvSpPr>
        <p:spPr>
          <a:xfrm>
            <a:off x="9345914" y="908720"/>
            <a:ext cx="923330" cy="41044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US" altLang="zh-CN" sz="4800" b="1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CONTENTS</a:t>
            </a:r>
            <a:endParaRPr lang="zh-CN" altLang="en-US" sz="4800" b="1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28" name="PA_矩形 106"/>
          <p:cNvSpPr/>
          <p:nvPr>
            <p:custDataLst>
              <p:tags r:id="rId4"/>
            </p:custDataLst>
          </p:nvPr>
        </p:nvSpPr>
        <p:spPr>
          <a:xfrm flipH="1">
            <a:off x="1213400" y="3011670"/>
            <a:ext cx="528459" cy="483061"/>
          </a:xfrm>
          <a:prstGeom prst="rect">
            <a:avLst/>
          </a:prstGeom>
          <a:solidFill>
            <a:srgbClr val="0CA67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黑体" charset="-122"/>
              <a:ea typeface="华文黑体" charset="-122"/>
              <a:cs typeface="+mn-cs"/>
            </a:endParaRPr>
          </a:p>
        </p:txBody>
      </p:sp>
      <p:sp>
        <p:nvSpPr>
          <p:cNvPr id="129" name="PA_矩形 106"/>
          <p:cNvSpPr/>
          <p:nvPr>
            <p:custDataLst>
              <p:tags r:id="rId5"/>
            </p:custDataLst>
          </p:nvPr>
        </p:nvSpPr>
        <p:spPr>
          <a:xfrm flipH="1">
            <a:off x="1213400" y="3846615"/>
            <a:ext cx="528459" cy="483061"/>
          </a:xfrm>
          <a:prstGeom prst="rect">
            <a:avLst/>
          </a:prstGeom>
          <a:solidFill>
            <a:srgbClr val="0CA67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黑体" charset="-122"/>
              <a:ea typeface="华文黑体" charset="-122"/>
              <a:cs typeface="+mn-cs"/>
            </a:endParaRPr>
          </a:p>
        </p:txBody>
      </p:sp>
      <p:sp>
        <p:nvSpPr>
          <p:cNvPr id="138" name="TextBox 40"/>
          <p:cNvSpPr txBox="1"/>
          <p:nvPr/>
        </p:nvSpPr>
        <p:spPr>
          <a:xfrm>
            <a:off x="2032000" y="1443990"/>
            <a:ext cx="24739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spc="3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Lato Black" charset="0"/>
              </a:rPr>
              <a:t>历史情况</a:t>
            </a:r>
            <a:endParaRPr lang="en-US" altLang="zh-CN" sz="2000" spc="300" dirty="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Lato Black" charset="0"/>
            </a:endParaRPr>
          </a:p>
        </p:txBody>
      </p:sp>
      <p:sp>
        <p:nvSpPr>
          <p:cNvPr id="140" name="TextBox 40"/>
          <p:cNvSpPr txBox="1"/>
          <p:nvPr/>
        </p:nvSpPr>
        <p:spPr>
          <a:xfrm>
            <a:off x="2031365" y="3054350"/>
            <a:ext cx="26365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spc="3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Lato Black" charset="0"/>
              </a:rPr>
              <a:t>新人集训项目</a:t>
            </a:r>
          </a:p>
        </p:txBody>
      </p:sp>
      <p:sp>
        <p:nvSpPr>
          <p:cNvPr id="141" name="TextBox 40"/>
          <p:cNvSpPr txBox="1"/>
          <p:nvPr/>
        </p:nvSpPr>
        <p:spPr>
          <a:xfrm>
            <a:off x="2017395" y="3889375"/>
            <a:ext cx="26504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spc="3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Lato Black" charset="0"/>
              </a:rPr>
              <a:t>跨团队例会</a:t>
            </a:r>
          </a:p>
        </p:txBody>
      </p:sp>
      <p:sp>
        <p:nvSpPr>
          <p:cNvPr id="142" name="TextBox 40"/>
          <p:cNvSpPr txBox="1"/>
          <p:nvPr/>
        </p:nvSpPr>
        <p:spPr>
          <a:xfrm>
            <a:off x="2032000" y="2284095"/>
            <a:ext cx="26358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spc="3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Lato Black" charset="0"/>
              </a:rPr>
              <a:t>亚马逊经营者学院</a:t>
            </a: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116632"/>
            <a:ext cx="1013088" cy="433951"/>
          </a:xfrm>
          <a:prstGeom prst="rect">
            <a:avLst/>
          </a:prstGeom>
        </p:spPr>
      </p:pic>
      <p:sp>
        <p:nvSpPr>
          <p:cNvPr id="2" name="PA_矩形 106"/>
          <p:cNvSpPr/>
          <p:nvPr>
            <p:custDataLst>
              <p:tags r:id="rId6"/>
            </p:custDataLst>
          </p:nvPr>
        </p:nvSpPr>
        <p:spPr>
          <a:xfrm flipH="1">
            <a:off x="1213255" y="4597820"/>
            <a:ext cx="528459" cy="483061"/>
          </a:xfrm>
          <a:prstGeom prst="rect">
            <a:avLst/>
          </a:prstGeom>
          <a:solidFill>
            <a:srgbClr val="0CA67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黑体" charset="-122"/>
              <a:ea typeface="华文黑体" charset="-122"/>
              <a:cs typeface="+mn-cs"/>
            </a:endParaRPr>
          </a:p>
        </p:txBody>
      </p:sp>
      <p:sp>
        <p:nvSpPr>
          <p:cNvPr id="5" name="TextBox 40"/>
          <p:cNvSpPr txBox="1"/>
          <p:nvPr/>
        </p:nvSpPr>
        <p:spPr>
          <a:xfrm>
            <a:off x="1995170" y="4640580"/>
            <a:ext cx="36156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spc="3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Lato Black" charset="0"/>
              </a:rPr>
              <a:t>关键岗位的培养计划</a:t>
            </a:r>
          </a:p>
        </p:txBody>
      </p:sp>
      <p:sp>
        <p:nvSpPr>
          <p:cNvPr id="8" name="PA_矩形 106"/>
          <p:cNvSpPr/>
          <p:nvPr>
            <p:custDataLst>
              <p:tags r:id="rId7"/>
            </p:custDataLst>
          </p:nvPr>
        </p:nvSpPr>
        <p:spPr>
          <a:xfrm flipH="1">
            <a:off x="1213255" y="5365535"/>
            <a:ext cx="528459" cy="483061"/>
          </a:xfrm>
          <a:prstGeom prst="rect">
            <a:avLst/>
          </a:prstGeom>
          <a:solidFill>
            <a:srgbClr val="0CA67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黑体" charset="-122"/>
              <a:ea typeface="华文黑体" charset="-122"/>
              <a:cs typeface="+mn-cs"/>
            </a:endParaRPr>
          </a:p>
        </p:txBody>
      </p:sp>
      <p:sp>
        <p:nvSpPr>
          <p:cNvPr id="9" name="TextBox 40"/>
          <p:cNvSpPr txBox="1"/>
          <p:nvPr/>
        </p:nvSpPr>
        <p:spPr>
          <a:xfrm>
            <a:off x="1995170" y="5407660"/>
            <a:ext cx="36156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spc="3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Lato Black" charset="0"/>
              </a:rPr>
              <a:t>管理者用人方式的转变</a:t>
            </a:r>
            <a:endParaRPr lang="en-US" altLang="zh-CN" sz="2000" spc="300" dirty="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Lato Black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50"/>
                            </p:stCondLst>
                            <p:childTnLst>
                              <p:par>
                                <p:cTn id="1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35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bldLvl="0" animBg="1"/>
      <p:bldP spid="109" grpId="0" bldLvl="0" animBg="1"/>
      <p:bldP spid="111" grpId="0" bldLvl="0" animBg="1"/>
      <p:bldP spid="123" grpId="0"/>
      <p:bldP spid="128" grpId="0" bldLvl="0" animBg="1"/>
      <p:bldP spid="129" grpId="0" bldLvl="0" animBg="1"/>
      <p:bldP spid="138" grpId="0"/>
      <p:bldP spid="140" grpId="0"/>
      <p:bldP spid="141" grpId="0"/>
      <p:bldP spid="142" grpId="0"/>
      <p:bldP spid="2" grpId="0" bldLvl="0" animBg="1"/>
      <p:bldP spid="5" grpId="0"/>
      <p:bldP spid="8" grpId="0" bldLvl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:\Users\meng\Desktop\500811203.jpg50081120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22225" y="0"/>
            <a:ext cx="12214225" cy="685863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1070610"/>
            <a:ext cx="2315845" cy="4717415"/>
          </a:xfrm>
          <a:prstGeom prst="rect">
            <a:avLst/>
          </a:prstGeom>
          <a:solidFill>
            <a:srgbClr val="0CA678"/>
          </a:solidFill>
          <a:ln>
            <a:noFill/>
          </a:ln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186305" y="1069975"/>
            <a:ext cx="9689465" cy="471741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33528" y="1499230"/>
            <a:ext cx="391016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dirty="0">
                <a:solidFill>
                  <a:srgbClr val="0CA678"/>
                </a:solidFill>
                <a:latin typeface="华文黑体" charset="-122"/>
                <a:ea typeface="华文黑体" charset="-122"/>
              </a:rPr>
              <a:t>历史情况    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-420835" y="1499235"/>
            <a:ext cx="27366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chemeClr val="bg1"/>
                </a:solidFill>
                <a:latin typeface="华文黑体" charset="-122"/>
                <a:ea typeface="华文黑体" charset="-122"/>
              </a:rPr>
              <a:t>        </a:t>
            </a:r>
            <a:r>
              <a:rPr lang="en-US" altLang="zh-CN" sz="3200" dirty="0">
                <a:solidFill>
                  <a:schemeClr val="bg1"/>
                </a:solidFill>
                <a:latin typeface="华文黑体" charset="-122"/>
                <a:ea typeface="华文黑体" charset="-122"/>
              </a:rPr>
              <a:t>PART 1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116632"/>
            <a:ext cx="1013088" cy="43395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805430" y="2191385"/>
            <a:ext cx="767588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形式：一对一带教</a:t>
            </a:r>
          </a:p>
          <a:p>
            <a:endParaRPr lang="en-US" altLang="zh-CN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</a:rPr>
              <a:t>1.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知识技能来源受限，没有系统性的知识库</a:t>
            </a:r>
          </a:p>
          <a:p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</a:rPr>
              <a:t>2.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重技能，对心态、价值观的软性素质关注较少</a:t>
            </a:r>
          </a:p>
          <a:p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</a:rPr>
              <a:t>3.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技能的评估来自业务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</a:rPr>
              <a:t>Leader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，没有全面统一的评估标准</a:t>
            </a:r>
          </a:p>
          <a:p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</a:rPr>
              <a:t>4.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人才培养周期长，没有可以批量复制的培训方式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928620" y="4479925"/>
            <a:ext cx="4069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i="1" dirty="0">
                <a:latin typeface="幼圆" panose="02010509060101010101" pitchFamily="49" charset="-122"/>
                <a:ea typeface="幼圆" panose="02010509060101010101" pitchFamily="49" charset="-122"/>
              </a:rPr>
              <a:t>其他部门是否有不一样的方式和痛点？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:\Users\meng\Desktop\500811203.jpg50081120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071485" y="4075430"/>
            <a:ext cx="3841750" cy="2560955"/>
          </a:xfrm>
          <a:prstGeom prst="rect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116632"/>
            <a:ext cx="1013088" cy="433951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621665" y="550545"/>
            <a:ext cx="72574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华文黑体" charset="-122"/>
                <a:ea typeface="华文黑体" charset="-122"/>
              </a:rPr>
              <a:t>PART 2 </a:t>
            </a:r>
            <a:r>
              <a:rPr lang="zh-CN" altLang="en-US" sz="3200" dirty="0">
                <a:latin typeface="华文黑体" charset="-122"/>
                <a:ea typeface="华文黑体" charset="-122"/>
              </a:rPr>
              <a:t>亚马逊经营者学院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23595" y="1685290"/>
            <a:ext cx="967549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成员：各运营团队的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</a:rPr>
              <a:t>Leader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以及组内的业务骨干 （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Grace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、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Sean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、</a:t>
            </a:r>
            <a:r>
              <a:rPr lang="en-US" altLang="zh-CN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Philip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参与指导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） </a:t>
            </a:r>
          </a:p>
          <a:p>
            <a:pPr algn="l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r>
              <a:rPr lang="zh-CN" altLang="en-US" b="1" dirty="0">
                <a:latin typeface="幼圆" panose="02010509060101010101" pitchFamily="49" charset="-122"/>
                <a:ea typeface="幼圆" panose="02010509060101010101" pitchFamily="49" charset="-122"/>
              </a:rPr>
              <a:t>学院内容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：</a:t>
            </a:r>
          </a:p>
          <a:p>
            <a:pPr algn="l"/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将运营流程进行全面的梳理，然后由各参与小组分别对不同运营板块板块的深入研究、要点整理、案例收集。最终输出知识沉淀素材并在学院里进行分享。（第一阶段主要在运营技能方面的研究和输出，后续会对管理方面的知识和技能进行研究和学习）</a:t>
            </a:r>
          </a:p>
          <a:p>
            <a:pPr algn="l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l"/>
            <a:r>
              <a:rPr lang="zh-CN" altLang="en-US" b="1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举办形式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  <a:sym typeface="+mn-ea"/>
              </a:rPr>
              <a:t>：每周一堂课，对不同的知识点进行分享讨论。</a:t>
            </a:r>
          </a:p>
          <a:p>
            <a:pPr algn="l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  <a:sym typeface="+mn-ea"/>
            </a:endParaRPr>
          </a:p>
          <a:p>
            <a:pPr algn="l"/>
            <a:r>
              <a:rPr lang="zh-CN" altLang="en-US" b="1" dirty="0">
                <a:latin typeface="幼圆" panose="02010509060101010101" pitchFamily="49" charset="-122"/>
                <a:ea typeface="幼圆" panose="02010509060101010101" pitchFamily="49" charset="-122"/>
              </a:rPr>
              <a:t>激励机制：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最佳小组，最佳讲师，最佳组长，最佳课程</a:t>
            </a:r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3647428" y="2152432"/>
            <a:ext cx="2635885" cy="2209900"/>
            <a:chOff x="3399977" y="2907478"/>
            <a:chExt cx="2635885" cy="2209900"/>
          </a:xfrm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grpSpPr>
        <p:sp>
          <p:nvSpPr>
            <p:cNvPr id="9" name="矩形 8"/>
            <p:cNvSpPr/>
            <p:nvPr/>
          </p:nvSpPr>
          <p:spPr>
            <a:xfrm>
              <a:off x="3399977" y="2908113"/>
              <a:ext cx="426880" cy="2209265"/>
            </a:xfrm>
            <a:prstGeom prst="rect">
              <a:avLst/>
            </a:prstGeom>
            <a:solidFill>
              <a:srgbClr val="7751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华文黑体" charset="-122"/>
                <a:ea typeface="华文黑体" charset="-122"/>
              </a:endParaRPr>
            </a:p>
          </p:txBody>
        </p:sp>
        <p:pic>
          <p:nvPicPr>
            <p:cNvPr id="5" name="图片 4" descr="C:\Users\meng\Desktop\500803168.jpg50080316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3826697" y="2907478"/>
              <a:ext cx="2209165" cy="2209165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>
            <a:off x="9286240" y="2153285"/>
            <a:ext cx="2510155" cy="2209165"/>
            <a:chOff x="8613302" y="2688941"/>
            <a:chExt cx="2863364" cy="2065020"/>
          </a:xfrm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grpSpPr>
        <p:pic>
          <p:nvPicPr>
            <p:cNvPr id="4" name="图片 3" descr="C:\Users\meng\Desktop\500820324.jpg500820324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9121073" y="2688941"/>
              <a:ext cx="2355593" cy="2065020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8613302" y="2688941"/>
              <a:ext cx="468703" cy="1603659"/>
            </a:xfrm>
            <a:prstGeom prst="rect">
              <a:avLst/>
            </a:prstGeom>
            <a:solidFill>
              <a:srgbClr val="1014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华文黑体" charset="-122"/>
                <a:ea typeface="华文黑体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615445" y="4292600"/>
              <a:ext cx="466965" cy="461193"/>
            </a:xfrm>
            <a:prstGeom prst="rect">
              <a:avLst/>
            </a:prstGeom>
            <a:solidFill>
              <a:srgbClr val="1014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华文黑体" charset="-122"/>
                <a:ea typeface="华文黑体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555124" y="2135355"/>
            <a:ext cx="2463800" cy="2210339"/>
            <a:chOff x="6091716" y="2082260"/>
            <a:chExt cx="2463800" cy="2210339"/>
          </a:xfrm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grpSpPr>
        <p:pic>
          <p:nvPicPr>
            <p:cNvPr id="7" name="图片 6" descr="C:\Users\meng\Desktop\500820659.jpg500820659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6346351" y="2087340"/>
              <a:ext cx="2209165" cy="2204720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6091716" y="2082260"/>
              <a:ext cx="269426" cy="2210339"/>
            </a:xfrm>
            <a:prstGeom prst="rect">
              <a:avLst/>
            </a:prstGeom>
            <a:solidFill>
              <a:srgbClr val="7464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华文黑体" charset="-122"/>
                <a:ea typeface="华文黑体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51444" y="4887498"/>
            <a:ext cx="1969634" cy="1640439"/>
            <a:chOff x="738860" y="5644390"/>
            <a:chExt cx="3296998" cy="1577329"/>
          </a:xfrm>
        </p:grpSpPr>
        <p:sp>
          <p:nvSpPr>
            <p:cNvPr id="14" name="文本框 13"/>
            <p:cNvSpPr txBox="1"/>
            <p:nvPr/>
          </p:nvSpPr>
          <p:spPr>
            <a:xfrm>
              <a:off x="738860" y="5644390"/>
              <a:ext cx="2799772" cy="442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+mj-lt"/>
                  <a:cs typeface="华文黑体" charset="-122"/>
                </a:rPr>
                <a:t>知识沉淀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38862" y="6140399"/>
              <a:ext cx="3296996" cy="1081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+mj-lt"/>
                  <a:sym typeface="+mn-ea"/>
                </a:rPr>
                <a:t>对各个业务板块的内容进行了详细的整理，沉淀输出知识素材，形成运营知识库。</a:t>
              </a: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739441" y="7221579"/>
              <a:ext cx="607339" cy="0"/>
            </a:xfrm>
            <a:prstGeom prst="line">
              <a:avLst/>
            </a:prstGeom>
            <a:ln w="19050">
              <a:solidFill>
                <a:srgbClr val="0CA6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3870967" y="4888865"/>
            <a:ext cx="2169886" cy="1131023"/>
            <a:chOff x="738860" y="5644390"/>
            <a:chExt cx="3632202" cy="1087511"/>
          </a:xfrm>
        </p:grpSpPr>
        <p:sp>
          <p:nvSpPr>
            <p:cNvPr id="30" name="文本框 29"/>
            <p:cNvSpPr txBox="1"/>
            <p:nvPr/>
          </p:nvSpPr>
          <p:spPr>
            <a:xfrm>
              <a:off x="738860" y="5644390"/>
              <a:ext cx="3178543" cy="442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+mj-lt"/>
                  <a:cs typeface="华文黑体" charset="-122"/>
                </a:rPr>
                <a:t>经验分享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38862" y="6140399"/>
              <a:ext cx="3632200" cy="584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+mj-lt"/>
                  <a:sym typeface="+mn-ea"/>
                </a:rPr>
                <a:t>各个组业务经验和实战案例可以得到共享。</a:t>
              </a: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869119" y="6731901"/>
              <a:ext cx="607339" cy="0"/>
            </a:xfrm>
            <a:prstGeom prst="line">
              <a:avLst/>
            </a:prstGeom>
            <a:ln w="19050">
              <a:solidFill>
                <a:srgbClr val="0CA6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6647816" y="4887595"/>
            <a:ext cx="2306320" cy="1385023"/>
            <a:chOff x="738862" y="5643169"/>
            <a:chExt cx="3860581" cy="1331739"/>
          </a:xfrm>
        </p:grpSpPr>
        <p:sp>
          <p:nvSpPr>
            <p:cNvPr id="34" name="文本框 33"/>
            <p:cNvSpPr txBox="1"/>
            <p:nvPr/>
          </p:nvSpPr>
          <p:spPr>
            <a:xfrm>
              <a:off x="738862" y="5643169"/>
              <a:ext cx="3860581" cy="442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+mj-lt"/>
                  <a:cs typeface="华文黑体" charset="-122"/>
                </a:rPr>
                <a:t>业务难题解决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738862" y="6140399"/>
              <a:ext cx="3632200" cy="832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+mj-lt"/>
                  <a:sym typeface="+mn-ea"/>
                </a:rPr>
                <a:t>组内关于各个运营板块的业务难题可以集众人的力量得到解决。</a:t>
              </a: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912699" y="6974908"/>
              <a:ext cx="607339" cy="0"/>
            </a:xfrm>
            <a:prstGeom prst="line">
              <a:avLst/>
            </a:prstGeom>
            <a:ln w="19050">
              <a:solidFill>
                <a:srgbClr val="0CA6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9626600" y="4888865"/>
            <a:ext cx="2303145" cy="1130935"/>
            <a:chOff x="738860" y="5644390"/>
            <a:chExt cx="3632202" cy="1087511"/>
          </a:xfrm>
        </p:grpSpPr>
        <p:sp>
          <p:nvSpPr>
            <p:cNvPr id="38" name="文本框 37"/>
            <p:cNvSpPr txBox="1"/>
            <p:nvPr/>
          </p:nvSpPr>
          <p:spPr>
            <a:xfrm>
              <a:off x="738860" y="5644390"/>
              <a:ext cx="3422902" cy="442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+mj-lt"/>
                  <a:cs typeface="华文黑体" charset="-122"/>
                </a:rPr>
                <a:t>管理能力学习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38862" y="6140399"/>
              <a:ext cx="3632200" cy="584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latin typeface="+mj-lt"/>
                  <a:sym typeface="+mn-ea"/>
                </a:rPr>
                <a:t>如果教带新人、管理团队等</a:t>
              </a: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869119" y="6731901"/>
              <a:ext cx="607339" cy="0"/>
            </a:xfrm>
            <a:prstGeom prst="line">
              <a:avLst/>
            </a:prstGeom>
            <a:ln w="19050">
              <a:solidFill>
                <a:srgbClr val="0CA6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文本框 44"/>
          <p:cNvSpPr txBox="1"/>
          <p:nvPr/>
        </p:nvSpPr>
        <p:spPr>
          <a:xfrm>
            <a:off x="612140" y="550545"/>
            <a:ext cx="72574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华文黑体" charset="-122"/>
                <a:ea typeface="华文黑体" charset="-122"/>
              </a:rPr>
              <a:t>PART 2 </a:t>
            </a:r>
            <a:r>
              <a:rPr lang="zh-CN" altLang="en-US" sz="3200" dirty="0">
                <a:latin typeface="华文黑体" charset="-122"/>
                <a:ea typeface="华文黑体" charset="-122"/>
              </a:rPr>
              <a:t>亚马逊经营者学院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612072" y="2140555"/>
            <a:ext cx="2787059" cy="2221200"/>
            <a:chOff x="915753" y="2272862"/>
            <a:chExt cx="2787059" cy="2221200"/>
          </a:xfrm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grpSpPr>
        <p:pic>
          <p:nvPicPr>
            <p:cNvPr id="6" name="图片 5" descr="C:\Users\meng\Desktop\500820324.jpg500820324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915753" y="2273497"/>
              <a:ext cx="2210435" cy="2218690"/>
            </a:xfrm>
            <a:prstGeom prst="rect">
              <a:avLst/>
            </a:prstGeom>
            <a:ln>
              <a:noFill/>
            </a:ln>
          </p:spPr>
        </p:pic>
        <p:sp>
          <p:nvSpPr>
            <p:cNvPr id="8" name="矩形 7"/>
            <p:cNvSpPr/>
            <p:nvPr/>
          </p:nvSpPr>
          <p:spPr>
            <a:xfrm>
              <a:off x="3124962" y="2272862"/>
              <a:ext cx="577850" cy="2221200"/>
            </a:xfrm>
            <a:prstGeom prst="rect">
              <a:avLst/>
            </a:prstGeom>
            <a:solidFill>
              <a:srgbClr val="0805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华文黑体" charset="-122"/>
                <a:ea typeface="华文黑体" charset="-122"/>
              </a:endParaRPr>
            </a:p>
          </p:txBody>
        </p:sp>
      </p:grpSp>
      <p:pic>
        <p:nvPicPr>
          <p:cNvPr id="51" name="图片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116632"/>
            <a:ext cx="1013088" cy="4339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952240" y="1840230"/>
            <a:ext cx="6824980" cy="3860800"/>
          </a:xfrm>
          <a:prstGeom prst="rect">
            <a:avLst/>
          </a:prstGeom>
          <a:solidFill>
            <a:srgbClr val="0CA6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pic>
        <p:nvPicPr>
          <p:cNvPr id="15" name="图片 14" descr="C:\Users\meng\Desktop\500815155.jpg50081515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39115" y="1840230"/>
            <a:ext cx="3336290" cy="38608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116632"/>
            <a:ext cx="1013088" cy="433951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612140" y="550545"/>
            <a:ext cx="72574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华文黑体" charset="-122"/>
                <a:ea typeface="华文黑体" charset="-122"/>
              </a:rPr>
              <a:t>PART 3 </a:t>
            </a:r>
            <a:r>
              <a:rPr lang="zh-CN" altLang="en-US" sz="3200" dirty="0">
                <a:latin typeface="华文黑体" charset="-122"/>
                <a:ea typeface="华文黑体" charset="-122"/>
              </a:rPr>
              <a:t>新人集训项目</a:t>
            </a:r>
            <a:r>
              <a:rPr lang="en-US" altLang="zh-CN" sz="3200" dirty="0">
                <a:latin typeface="华文黑体" charset="-122"/>
                <a:ea typeface="华文黑体" charset="-122"/>
              </a:rPr>
              <a:t>--</a:t>
            </a:r>
            <a:r>
              <a:rPr lang="zh-CN" altLang="en-US" sz="3200" dirty="0">
                <a:latin typeface="华文黑体" charset="-122"/>
                <a:ea typeface="华文黑体" charset="-122"/>
              </a:rPr>
              <a:t>管培生</a:t>
            </a:r>
          </a:p>
        </p:txBody>
      </p:sp>
      <p:sp>
        <p:nvSpPr>
          <p:cNvPr id="2" name="矩形 1"/>
          <p:cNvSpPr/>
          <p:nvPr/>
        </p:nvSpPr>
        <p:spPr>
          <a:xfrm>
            <a:off x="4233545" y="2019300"/>
            <a:ext cx="6214745" cy="20840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管培生：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--</a:t>
            </a:r>
            <a:r>
              <a:rPr lang="zh-CN" altLang="en-US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第一阶段公司集中的培养：职业素养、心态、价值观等</a:t>
            </a:r>
          </a:p>
          <a:p>
            <a:pPr>
              <a:lnSpc>
                <a:spcPct val="120000"/>
              </a:lnSpc>
            </a:pPr>
            <a:endParaRPr lang="en-US" altLang="zh-CN" dirty="0">
              <a:solidFill>
                <a:schemeClr val="bg1"/>
              </a:solidFill>
              <a:latin typeface="华文黑体" charset="-122"/>
              <a:ea typeface="华文黑体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--</a:t>
            </a:r>
            <a:r>
              <a:rPr lang="zh-CN" altLang="en-US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第二阶段业务部门集中的培养：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业务能力与思维</a:t>
            </a:r>
          </a:p>
          <a:p>
            <a:pPr>
              <a:lnSpc>
                <a:spcPct val="120000"/>
              </a:lnSpc>
            </a:pPr>
            <a:endParaRPr lang="zh-CN" altLang="en-US" dirty="0">
              <a:solidFill>
                <a:schemeClr val="bg1"/>
              </a:solidFill>
              <a:latin typeface="华文黑体" charset="-122"/>
              <a:ea typeface="华文黑体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6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9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9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45" grpId="0"/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919220" y="1962785"/>
            <a:ext cx="7524750" cy="2809240"/>
          </a:xfrm>
          <a:prstGeom prst="rect">
            <a:avLst/>
          </a:prstGeom>
          <a:solidFill>
            <a:srgbClr val="0CA6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pic>
        <p:nvPicPr>
          <p:cNvPr id="7" name="图片 6" descr="C:\Users\meng\Desktop\500729494.jpg50072949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12140" y="1915795"/>
            <a:ext cx="3077845" cy="285623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097655" y="2131060"/>
            <a:ext cx="6709410" cy="17519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  <a:buClrTx/>
              <a:buSzTx/>
              <a:buFontTx/>
            </a:pPr>
            <a:r>
              <a:rPr lang="zh-CN" altLang="en-US" sz="1800" b="1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PO定向应届生：</a:t>
            </a:r>
          </a:p>
          <a:p>
            <a:pPr algn="l">
              <a:lnSpc>
                <a:spcPct val="120000"/>
              </a:lnSpc>
              <a:buClrTx/>
              <a:buSzTx/>
              <a:buFontTx/>
            </a:pPr>
            <a:r>
              <a:rPr lang="en-US" altLang="zh-CN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--</a:t>
            </a:r>
            <a:r>
              <a:rPr lang="zh-CN" altLang="en-US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第一阶段公司集中的培养（职业素养、心态、价值观）</a:t>
            </a:r>
            <a:endParaRPr lang="zh-CN" altLang="en-US" sz="1800" b="1" dirty="0">
              <a:solidFill>
                <a:schemeClr val="bg1"/>
              </a:solidFill>
              <a:latin typeface="华文黑体" charset="-122"/>
              <a:ea typeface="华文黑体" charset="-122"/>
              <a:sym typeface="+mn-ea"/>
            </a:endParaRPr>
          </a:p>
          <a:p>
            <a:pPr algn="l">
              <a:lnSpc>
                <a:spcPct val="120000"/>
              </a:lnSpc>
              <a:buClrTx/>
              <a:buSzTx/>
              <a:buFontTx/>
            </a:pPr>
            <a:endParaRPr lang="zh-CN" altLang="en-US" sz="1800" dirty="0">
              <a:solidFill>
                <a:schemeClr val="bg1"/>
              </a:solidFill>
              <a:latin typeface="华文黑体" charset="-122"/>
              <a:ea typeface="华文黑体" charset="-122"/>
              <a:sym typeface="+mn-ea"/>
            </a:endParaRPr>
          </a:p>
          <a:p>
            <a:pPr algn="l">
              <a:lnSpc>
                <a:spcPct val="120000"/>
              </a:lnSpc>
              <a:buClrTx/>
              <a:buSzTx/>
              <a:buFontTx/>
            </a:pPr>
            <a:r>
              <a:rPr lang="zh-CN" altLang="en-US" sz="1800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--第二阶段业务集训：</a:t>
            </a:r>
            <a:r>
              <a:rPr lang="en-US" altLang="zh-CN" sz="1800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Amazon</a:t>
            </a:r>
            <a:r>
              <a:rPr lang="zh-CN" altLang="en-US" sz="1800" dirty="0">
                <a:solidFill>
                  <a:schemeClr val="bg1"/>
                </a:solidFill>
                <a:latin typeface="华文黑体" charset="-122"/>
                <a:ea typeface="华文黑体" charset="-122"/>
                <a:sym typeface="+mn-ea"/>
              </a:rPr>
              <a:t>运营知识框架</a:t>
            </a:r>
          </a:p>
          <a:p>
            <a:pPr algn="l">
              <a:lnSpc>
                <a:spcPct val="120000"/>
              </a:lnSpc>
              <a:buClrTx/>
              <a:buSzTx/>
              <a:buFontTx/>
            </a:pPr>
            <a:endParaRPr lang="zh-CN" altLang="en-US" sz="1800" dirty="0">
              <a:solidFill>
                <a:schemeClr val="bg1"/>
              </a:solidFill>
              <a:latin typeface="华文黑体" charset="-122"/>
              <a:ea typeface="华文黑体" charset="-122"/>
              <a:sym typeface="+mn-ea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116632"/>
            <a:ext cx="1013088" cy="433951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612140" y="550545"/>
            <a:ext cx="72574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华文黑体" charset="-122"/>
                <a:ea typeface="华文黑体" charset="-122"/>
              </a:rPr>
              <a:t>PART 3 </a:t>
            </a:r>
            <a:r>
              <a:rPr lang="zh-CN" altLang="en-US" sz="3200" dirty="0">
                <a:latin typeface="华文黑体" charset="-122"/>
                <a:ea typeface="华文黑体" charset="-122"/>
              </a:rPr>
              <a:t>新人集训项目</a:t>
            </a:r>
            <a:r>
              <a:rPr lang="en-US" altLang="zh-CN" sz="3200" dirty="0">
                <a:latin typeface="华文黑体" charset="-122"/>
                <a:ea typeface="华文黑体" charset="-122"/>
              </a:rPr>
              <a:t>--PO</a:t>
            </a:r>
            <a:r>
              <a:rPr lang="zh-CN" altLang="en-US" sz="3200" dirty="0">
                <a:latin typeface="华文黑体" charset="-122"/>
                <a:ea typeface="华文黑体" charset="-122"/>
              </a:rPr>
              <a:t>定向应届生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9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1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bldLvl="0" animBg="1"/>
      <p:bldP spid="11" grpId="0"/>
      <p:bldP spid="11" grpId="1"/>
      <p:bldP spid="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18745" y="934085"/>
            <a:ext cx="7213600" cy="5778500"/>
          </a:xfrm>
          <a:prstGeom prst="rect">
            <a:avLst/>
          </a:prstGeom>
          <a:solidFill>
            <a:srgbClr val="0CA6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36" y="116632"/>
            <a:ext cx="1013088" cy="433951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407670" y="1325880"/>
            <a:ext cx="63023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华文黑体" charset="-122"/>
                <a:ea typeface="华文黑体" charset="-122"/>
              </a:rPr>
              <a:t>PART 4 </a:t>
            </a:r>
            <a:r>
              <a:rPr lang="zh-CN" altLang="en-US" sz="3200" dirty="0">
                <a:solidFill>
                  <a:schemeClr val="bg1"/>
                </a:solidFill>
                <a:latin typeface="华文黑体" charset="-122"/>
                <a:ea typeface="华文黑体" charset="-122"/>
              </a:rPr>
              <a:t>跨团队周</a:t>
            </a:r>
            <a:r>
              <a:rPr lang="en-US" altLang="zh-CN" sz="3200" dirty="0">
                <a:solidFill>
                  <a:schemeClr val="bg1"/>
                </a:solidFill>
                <a:latin typeface="华文黑体" charset="-122"/>
                <a:ea typeface="华文黑体" charset="-122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华文黑体" charset="-122"/>
                <a:ea typeface="华文黑体" charset="-122"/>
              </a:rPr>
              <a:t>月例会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07035" y="2345055"/>
            <a:ext cx="615696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形式：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各业务小组定期进行团队例会，会提前将例会信息公布其他组的</a:t>
            </a:r>
            <a:r>
              <a:rPr lang="en-US" altLang="zh-CN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Leader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或者组员都可以参加。</a:t>
            </a:r>
          </a:p>
          <a:p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zh-CN" altLang="en-US" b="1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例会内容：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业绩达成分析、关键事项进展、工作计划、重点事项宣布共识、重大新闻及技能经验分享</a:t>
            </a:r>
          </a:p>
          <a:p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zh-CN" altLang="en-US" b="1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意义：</a:t>
            </a:r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更多的学习机会，可以相互学习其他组的经验技能、管理方式等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2345" y="934085"/>
            <a:ext cx="4671695" cy="5778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4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:\Users\meng\Desktop\500811203.jpg50081120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0160" y="-635"/>
            <a:ext cx="12214225" cy="685863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3068" y="1070150"/>
            <a:ext cx="1549400" cy="4717701"/>
          </a:xfrm>
          <a:prstGeom prst="rect">
            <a:avLst/>
          </a:prstGeom>
          <a:solidFill>
            <a:srgbClr val="0CA678"/>
          </a:solidFill>
          <a:ln>
            <a:noFill/>
          </a:ln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02435" y="1069975"/>
            <a:ext cx="8909050" cy="47161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rgbClr val="0CA6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charset="-122"/>
              <a:ea typeface="华文黑体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69240" y="1974850"/>
            <a:ext cx="59823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华文黑体" charset="-122"/>
                <a:ea typeface="华文黑体" charset="-122"/>
              </a:rPr>
              <a:t>Part 5</a:t>
            </a:r>
            <a:r>
              <a:rPr lang="zh-CN" altLang="en-US" sz="3200" dirty="0">
                <a:latin typeface="华文黑体" charset="-122"/>
                <a:ea typeface="华文黑体" charset="-122"/>
              </a:rPr>
              <a:t>  关键岗位的培养计划</a:t>
            </a:r>
            <a:r>
              <a:rPr lang="zh-CN" altLang="en-US" sz="3200" dirty="0">
                <a:solidFill>
                  <a:srgbClr val="0CA678"/>
                </a:solidFill>
                <a:latin typeface="华文黑体" charset="-122"/>
                <a:ea typeface="华文黑体" charset="-122"/>
              </a:rPr>
              <a:t>    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116632"/>
            <a:ext cx="1013088" cy="43395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43125" y="3053080"/>
            <a:ext cx="66255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系统化</a:t>
            </a:r>
          </a:p>
          <a:p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精细化</a:t>
            </a:r>
          </a:p>
          <a:p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未来观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Arial"/>
        <a:ea typeface="微软雅黑"/>
        <a:cs typeface=""/>
      </a:majorFont>
      <a:minorFont>
        <a:latin typeface="Arial Unicode MS"/>
        <a:ea typeface="思源黑体 CN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3600" dirty="0" smtClean="0">
            <a:latin typeface="幼圆" panose="02010509060101010101" pitchFamily="49" charset="-122"/>
            <a:ea typeface="幼圆" panose="02010509060101010101" pitchFamily="49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650</Words>
  <Application>Microsoft Office PowerPoint</Application>
  <PresentationFormat>宽屏</PresentationFormat>
  <Paragraphs>97</Paragraphs>
  <Slides>13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 Unicode MS</vt:lpstr>
      <vt:lpstr>OPPOSans</vt:lpstr>
      <vt:lpstr>OPPOSans Heavy</vt:lpstr>
      <vt:lpstr>等线</vt:lpstr>
      <vt:lpstr>华文黑体</vt:lpstr>
      <vt:lpstr>思源黑体 CN Medium</vt:lpstr>
      <vt:lpstr>微软雅黑</vt:lpstr>
      <vt:lpstr>幼圆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244</dc:title>
  <dc:creator>Ben</dc:creator>
  <cp:lastModifiedBy>8615123216494</cp:lastModifiedBy>
  <cp:revision>617</cp:revision>
  <dcterms:created xsi:type="dcterms:W3CDTF">2016-07-03T02:34:00Z</dcterms:created>
  <dcterms:modified xsi:type="dcterms:W3CDTF">2020-08-26T05:08:19Z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